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663" r:id="rId3"/>
    <p:sldId id="257" r:id="rId4"/>
    <p:sldId id="664" r:id="rId5"/>
    <p:sldId id="264" r:id="rId6"/>
    <p:sldId id="258" r:id="rId7"/>
    <p:sldId id="683" r:id="rId8"/>
    <p:sldId id="699" r:id="rId9"/>
    <p:sldId id="269" r:id="rId10"/>
    <p:sldId id="272" r:id="rId11"/>
    <p:sldId id="271" r:id="rId12"/>
    <p:sldId id="268" r:id="rId13"/>
    <p:sldId id="267" r:id="rId14"/>
    <p:sldId id="273" r:id="rId15"/>
    <p:sldId id="274" r:id="rId16"/>
    <p:sldId id="275" r:id="rId17"/>
    <p:sldId id="280" r:id="rId18"/>
    <p:sldId id="276" r:id="rId19"/>
    <p:sldId id="277" r:id="rId20"/>
    <p:sldId id="278" r:id="rId21"/>
    <p:sldId id="279" r:id="rId22"/>
    <p:sldId id="282" r:id="rId23"/>
    <p:sldId id="281" r:id="rId24"/>
    <p:sldId id="665" r:id="rId25"/>
    <p:sldId id="283" r:id="rId26"/>
    <p:sldId id="676" r:id="rId27"/>
    <p:sldId id="677" r:id="rId28"/>
    <p:sldId id="671" r:id="rId29"/>
    <p:sldId id="672" r:id="rId30"/>
    <p:sldId id="673" r:id="rId31"/>
    <p:sldId id="675" r:id="rId32"/>
    <p:sldId id="678" r:id="rId33"/>
    <p:sldId id="674" r:id="rId34"/>
    <p:sldId id="288" r:id="rId35"/>
    <p:sldId id="290" r:id="rId36"/>
    <p:sldId id="260" r:id="rId37"/>
    <p:sldId id="291" r:id="rId38"/>
    <p:sldId id="287" r:id="rId39"/>
    <p:sldId id="289" r:id="rId40"/>
    <p:sldId id="687" r:id="rId41"/>
    <p:sldId id="691" r:id="rId42"/>
    <p:sldId id="688" r:id="rId43"/>
    <p:sldId id="689" r:id="rId44"/>
    <p:sldId id="690" r:id="rId45"/>
    <p:sldId id="696" r:id="rId46"/>
    <p:sldId id="670" r:id="rId47"/>
    <p:sldId id="668" r:id="rId48"/>
    <p:sldId id="669" r:id="rId49"/>
    <p:sldId id="705" r:id="rId50"/>
    <p:sldId id="680" r:id="rId51"/>
    <p:sldId id="681" r:id="rId52"/>
    <p:sldId id="682" r:id="rId53"/>
    <p:sldId id="684" r:id="rId54"/>
    <p:sldId id="706" r:id="rId55"/>
    <p:sldId id="685" r:id="rId56"/>
    <p:sldId id="686" r:id="rId57"/>
    <p:sldId id="679" r:id="rId58"/>
    <p:sldId id="693" r:id="rId59"/>
    <p:sldId id="694" r:id="rId60"/>
    <p:sldId id="695" r:id="rId61"/>
    <p:sldId id="697" r:id="rId62"/>
    <p:sldId id="704" r:id="rId63"/>
    <p:sldId id="703" r:id="rId64"/>
    <p:sldId id="698" r:id="rId65"/>
    <p:sldId id="701" r:id="rId66"/>
    <p:sldId id="700" r:id="rId67"/>
    <p:sldId id="692" r:id="rId68"/>
    <p:sldId id="702" r:id="rId6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B20"/>
    <a:srgbClr val="FFF5F9"/>
    <a:srgbClr val="776AE7"/>
    <a:srgbClr val="191920"/>
    <a:srgbClr val="003A81"/>
    <a:srgbClr val="0153B0"/>
    <a:srgbClr val="201E27"/>
    <a:srgbClr val="FF5721"/>
    <a:srgbClr val="0074EA"/>
    <a:srgbClr val="1919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8"/>
    <p:restoredTop sz="96197"/>
  </p:normalViewPr>
  <p:slideViewPr>
    <p:cSldViewPr snapToGrid="0">
      <p:cViewPr>
        <p:scale>
          <a:sx n="73" d="100"/>
          <a:sy n="73" d="100"/>
        </p:scale>
        <p:origin x="872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0E33C2-8FDB-1A91-F7C5-5E089DC83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22E8017-C06A-EBCF-0A40-FE7F2183B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1EF7D2-0D82-681E-3846-C679F3DC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2EF191E-8023-7009-4655-2F01787CE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160BA54-2414-E7F7-45A4-060C62AF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58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66E395-7C78-586D-1D73-2A5EDA96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AC36E9B8-AC36-6697-2A87-54915A2CE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26FD7B6-907A-9ACE-6591-6B85BF15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4242583-BE5E-0A58-27C4-BD73A4A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F8F7417-0AD2-3D0F-DCBC-21B0637A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004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87064526-D699-7173-3398-8B59D1655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8958C4B-2D45-19CB-DCDE-1DE96C796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0F4225F-8C51-AD26-F523-50A7910D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F3F5710-52E4-46EE-2393-7CC97C34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AC53CF9-337F-5C83-7FBA-8E439A67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474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0CCEC6-52A9-6F32-922D-96138C53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AAC97DF-BA88-72AB-F1B9-6E01C749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0DA3C3A-A513-F5DB-C2C4-59047CEA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122387A-FB9A-4772-F39D-9EF123C8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B03A4EF-B1DC-432B-083D-BE4F4A34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484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54135A9-C806-5CE6-2E35-EE125177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BB6AC8A-8943-30FF-9676-B5D83D2D0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6950FD3-971C-F308-DEFD-5430D96C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FAF3D83-08C3-A28B-7960-B04568CA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465E935-EDDA-7D32-1461-9977E5DD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136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779ED37-3220-CF34-93F5-4FA4E361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760676-B0A4-BEE5-C503-6D68B9DBE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E42D7A3-1134-0E26-28F3-29F453DF9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2851E60-0020-8CF5-2230-4F3CDB6D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EC38B47-60AF-E9A2-295C-EDF7F0F95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3132807-9572-8807-0A33-500257FE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5242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2D02F47-9BB9-9B8E-7CC3-41AE0E8E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AE13FAF-5CAB-AC5B-2029-BB8E4A3A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E8F2023-DC38-041F-E8BF-7CA5D6061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A9D28B8-B967-E333-7173-43C410657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E692662-40CE-93FF-3508-B6D806AF6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F0AFC951-1EFE-0B2B-7D82-19E31DC9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08B86DFC-E295-36D2-2F27-35BB2E74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0BBE8D0-646F-51BB-8061-58876F32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77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9F9787-2780-E7D2-641A-EEF3B27A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39308D8-0099-E2E7-4272-DD82E5B3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B5C2FF2-557D-D5A2-7EB9-AF48B4F0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1B02506-2066-9DF2-FD7C-A989182C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1744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15370091-5D82-CF49-5434-75E1FE2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716FF7B8-4E7B-FE83-014F-C21C1AF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BAC5BA1-6AF0-CD78-5830-B68C51F9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550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FF93FA4-8CA5-EFB7-52E2-6BECFFFD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17C14F3-5F94-A041-B5ED-0707B9127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FAB1E24-325C-2982-45AF-37C848C83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157B17F-7DBB-68DD-E95A-D6F2CC9D5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AD6C59C-FF5C-8624-6BC4-2652B198A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D29B9E3-E6CB-7D6A-31BA-A92A5CDF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284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1AEF592-9338-79EA-82D0-EB526C33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FB66F7D3-71EB-82E5-5663-FC57C4610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C543041-05C5-2C24-3B20-B58BAC63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13CF813-D0C9-243A-164F-5CEDC4F7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4A34238-01C2-DE93-88C0-DB213BA1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6E35021-8492-9F1B-B616-5D35942B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442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C4873EBF-6B6A-8F75-082B-3279241BB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80E2A94-74D4-BBAD-2FB9-14F53D510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F034D30-F74C-A2E3-3FA1-A93D48876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19E552C-0647-7DC8-54CD-F4D222656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7E0AC0C-9910-BA59-C6E4-9F2B436DA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294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53133F57-BD51-5E2D-81C0-9BA34A975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38"/>
            <a:ext cx="12192000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B4CC65A7-8DC1-39E3-274E-F9B934F691D9}"/>
              </a:ext>
            </a:extLst>
          </p:cNvPr>
          <p:cNvSpPr/>
          <p:nvPr/>
        </p:nvSpPr>
        <p:spPr>
          <a:xfrm>
            <a:off x="-1" y="2072807"/>
            <a:ext cx="12192001" cy="2216727"/>
          </a:xfrm>
          <a:prstGeom prst="rect">
            <a:avLst/>
          </a:prstGeom>
          <a:solidFill>
            <a:srgbClr val="1919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8334A07D-ADE5-13AB-D431-F9E2796877E4}"/>
              </a:ext>
            </a:extLst>
          </p:cNvPr>
          <p:cNvSpPr txBox="1">
            <a:spLocks/>
          </p:cNvSpPr>
          <p:nvPr/>
        </p:nvSpPr>
        <p:spPr>
          <a:xfrm>
            <a:off x="838200" y="2518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Making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sense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3513934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5C94DEAD-9613-6FFF-9F71-29DF1B5DDCB3}"/>
              </a:ext>
            </a:extLst>
          </p:cNvPr>
          <p:cNvSpPr/>
          <p:nvPr/>
        </p:nvSpPr>
        <p:spPr>
          <a:xfrm>
            <a:off x="2983043" y="59960"/>
            <a:ext cx="6520721" cy="97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Aspire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eShopLite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965703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1ADB50B3-5E9E-546A-DBEE-9E2D0D81B4E6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C05F848-A3C2-C382-BD56-203988AAD0C9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509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6" name="Höger 5">
            <a:extLst>
              <a:ext uri="{FF2B5EF4-FFF2-40B4-BE49-F238E27FC236}">
                <a16:creationId xmlns:a16="http://schemas.microsoft.com/office/drawing/2014/main" id="{4E67E792-D51A-0F11-E7DE-D9FFA9C5AB2E}"/>
              </a:ext>
            </a:extLst>
          </p:cNvPr>
          <p:cNvSpPr/>
          <p:nvPr/>
        </p:nvSpPr>
        <p:spPr>
          <a:xfrm rot="20700000">
            <a:off x="10358203" y="449705"/>
            <a:ext cx="92939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175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&#10;&#10;Automatiskt genererad beskrivning">
            <a:extLst>
              <a:ext uri="{FF2B5EF4-FFF2-40B4-BE49-F238E27FC236}">
                <a16:creationId xmlns:a16="http://schemas.microsoft.com/office/drawing/2014/main" id="{5318538F-D9FE-283A-6FAF-150A84C0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61037" cy="41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28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73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8330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52" name="Picture 4" descr="Confused Face GIFs | GIFDB.com">
            <a:extLst>
              <a:ext uri="{FF2B5EF4-FFF2-40B4-BE49-F238E27FC236}">
                <a16:creationId xmlns:a16="http://schemas.microsoft.com/office/drawing/2014/main" id="{0DF9DF68-F5D2-166E-AA05-CA83D3A97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" y="0"/>
            <a:ext cx="583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664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to read the logs!</a:t>
            </a:r>
          </a:p>
        </p:txBody>
      </p:sp>
    </p:spTree>
    <p:extLst>
      <p:ext uri="{BB962C8B-B14F-4D97-AF65-F5344CB8AC3E}">
        <p14:creationId xmlns:p14="http://schemas.microsoft.com/office/powerpoint/2010/main" val="3245740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C220AF04-9603-5B48-E205-384010FA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39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0BFEB5B1-328C-62E4-912A-9F62889E7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36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 7">
            <a:extLst>
              <a:ext uri="{FF2B5EF4-FFF2-40B4-BE49-F238E27FC236}">
                <a16:creationId xmlns:a16="http://schemas.microsoft.com/office/drawing/2014/main" id="{53F63FBA-DFB9-3581-9954-362108B2E922}"/>
              </a:ext>
            </a:extLst>
          </p:cNvPr>
          <p:cNvGrpSpPr/>
          <p:nvPr/>
        </p:nvGrpSpPr>
        <p:grpSpPr>
          <a:xfrm>
            <a:off x="4394199" y="1179088"/>
            <a:ext cx="7505701" cy="4365498"/>
            <a:chOff x="4267199" y="1585488"/>
            <a:chExt cx="7505701" cy="4365498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D1F1E6F7-48F8-55C2-7828-978D643D8BAE}"/>
                </a:ext>
              </a:extLst>
            </p:cNvPr>
            <p:cNvSpPr/>
            <p:nvPr/>
          </p:nvSpPr>
          <p:spPr>
            <a:xfrm>
              <a:off x="4267199" y="1585488"/>
              <a:ext cx="7505701" cy="1150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/>
            <a:lstStyle/>
            <a:p>
              <a:pPr>
                <a:defRPr/>
              </a:pPr>
              <a:r>
                <a:rPr kumimoji="0" lang="sv-SE" sz="5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 Johansson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BEECBE-43AA-DE7F-04A7-B3CDCBD30EBB}"/>
                </a:ext>
              </a:extLst>
            </p:cNvPr>
            <p:cNvSpPr txBox="1"/>
            <p:nvPr/>
          </p:nvSpPr>
          <p:spPr>
            <a:xfrm>
              <a:off x="4279899" y="2534666"/>
              <a:ext cx="525251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Creator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of</a:t>
              </a: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Proto.Actor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Akka .NET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TraceLens</a:t>
              </a:r>
              <a:endParaRPr lang="sv-SE" sz="24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Company: Asynkron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Twitter: @rogeralsing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Github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rogeralsing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Mail: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roger@asynkron.se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7" name="Bildobjekt 6">
            <a:extLst>
              <a:ext uri="{FF2B5EF4-FFF2-40B4-BE49-F238E27FC236}">
                <a16:creationId xmlns:a16="http://schemas.microsoft.com/office/drawing/2014/main" id="{E56994DC-4433-FC65-C83E-BDEE5DF75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416050"/>
            <a:ext cx="3162300" cy="31623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1972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Teckensnitt, dokument&#10;&#10;Automatiskt genererad beskrivning">
            <a:extLst>
              <a:ext uri="{FF2B5EF4-FFF2-40B4-BE49-F238E27FC236}">
                <a16:creationId xmlns:a16="http://schemas.microsoft.com/office/drawing/2014/main" id="{F7C0C5BC-F9EB-6B23-FF62-7336B01B1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91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BE1161E4-5C75-58A0-2C76-672E465A0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3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could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just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see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it?</a:t>
            </a:r>
          </a:p>
        </p:txBody>
      </p:sp>
    </p:spTree>
    <p:extLst>
      <p:ext uri="{BB962C8B-B14F-4D97-AF65-F5344CB8AC3E}">
        <p14:creationId xmlns:p14="http://schemas.microsoft.com/office/powerpoint/2010/main" val="3236486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6736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2" name="Multiplikation 1">
            <a:extLst>
              <a:ext uri="{FF2B5EF4-FFF2-40B4-BE49-F238E27FC236}">
                <a16:creationId xmlns:a16="http://schemas.microsoft.com/office/drawing/2014/main" id="{3FE16969-17AF-BCB6-6B8A-B0717B2DB71A}"/>
              </a:ext>
            </a:extLst>
          </p:cNvPr>
          <p:cNvSpPr/>
          <p:nvPr/>
        </p:nvSpPr>
        <p:spPr>
          <a:xfrm>
            <a:off x="7206522" y="4542019"/>
            <a:ext cx="1259174" cy="125917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4046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endParaRPr lang="sv-SE" sz="440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43087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914055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97F0FA30-F07D-702D-9029-BA730F5DA966}"/>
              </a:ext>
            </a:extLst>
          </p:cNvPr>
          <p:cNvSpPr/>
          <p:nvPr/>
        </p:nvSpPr>
        <p:spPr>
          <a:xfrm>
            <a:off x="817958" y="435302"/>
            <a:ext cx="10556082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Trace</a:t>
            </a:r>
            <a:r>
              <a:rPr lang="sv-SE" dirty="0"/>
              <a:t> - a </a:t>
            </a:r>
            <a:r>
              <a:rPr lang="sv-SE" dirty="0" err="1"/>
              <a:t>distributed</a:t>
            </a:r>
            <a:r>
              <a:rPr lang="sv-SE" dirty="0"/>
              <a:t> call-</a:t>
            </a:r>
            <a:r>
              <a:rPr lang="sv-SE" dirty="0" err="1"/>
              <a:t>graph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ACFB1665-BFC9-D85B-F83F-F540A7E43D31}"/>
              </a:ext>
            </a:extLst>
          </p:cNvPr>
          <p:cNvSpPr/>
          <p:nvPr/>
        </p:nvSpPr>
        <p:spPr>
          <a:xfrm>
            <a:off x="7109066" y="3163305"/>
            <a:ext cx="3414867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Parent</a:t>
            </a:r>
            <a:r>
              <a:rPr lang="sv-SE"/>
              <a:t> Span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8A5EB1CE-6321-8C26-49A1-64DB0F29CB14}"/>
              </a:ext>
            </a:extLst>
          </p:cNvPr>
          <p:cNvSpPr/>
          <p:nvPr/>
        </p:nvSpPr>
        <p:spPr>
          <a:xfrm>
            <a:off x="7323576" y="5357141"/>
            <a:ext cx="1919289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Child Span</a:t>
            </a:r>
          </a:p>
        </p:txBody>
      </p:sp>
    </p:spTree>
    <p:extLst>
      <p:ext uri="{BB962C8B-B14F-4D97-AF65-F5344CB8AC3E}">
        <p14:creationId xmlns:p14="http://schemas.microsoft.com/office/powerpoint/2010/main" val="3802283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programvara, Webbsida&#10;&#10;Automatiskt genererad beskrivning">
            <a:extLst>
              <a:ext uri="{FF2B5EF4-FFF2-40B4-BE49-F238E27FC236}">
                <a16:creationId xmlns:a16="http://schemas.microsoft.com/office/drawing/2014/main" id="{089AFC4D-9E3D-12A5-BA19-81ADC86FE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0"/>
          <a:stretch/>
        </p:blipFill>
        <p:spPr>
          <a:xfrm>
            <a:off x="-1" y="-2858"/>
            <a:ext cx="12192001" cy="686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25012F26-F15D-1AED-0A3E-2D8548E13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1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is a set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APIs,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SDKs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and integrations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designed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capture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export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telemetry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(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logs, and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) for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It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standardizes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is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collected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transferred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facilitating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application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troubleshooting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07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C5EB228-ABEA-BA42-3B90-DA755F325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2919" r="6133" b="694"/>
          <a:stretch/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867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stributed tracing with Linkerd | Linkerd">
            <a:extLst>
              <a:ext uri="{FF2B5EF4-FFF2-40B4-BE49-F238E27FC236}">
                <a16:creationId xmlns:a16="http://schemas.microsoft.com/office/drawing/2014/main" id="{E3FDF66D-E7F1-30FD-43CE-EBD1EA1B9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4"/>
          <a:stretch/>
        </p:blipFill>
        <p:spPr bwMode="auto">
          <a:xfrm>
            <a:off x="0" y="-1"/>
            <a:ext cx="1221736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195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5FD8F581-269D-443F-CBB1-BC5BA4AD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5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5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Correlating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Logs and Spans</a:t>
            </a:r>
          </a:p>
        </p:txBody>
      </p:sp>
    </p:spTree>
    <p:extLst>
      <p:ext uri="{BB962C8B-B14F-4D97-AF65-F5344CB8AC3E}">
        <p14:creationId xmlns:p14="http://schemas.microsoft.com/office/powerpoint/2010/main" val="1976897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med rundade hörn 2">
            <a:extLst>
              <a:ext uri="{FF2B5EF4-FFF2-40B4-BE49-F238E27FC236}">
                <a16:creationId xmlns:a16="http://schemas.microsoft.com/office/drawing/2014/main" id="{9319DC16-8607-6A2C-66E8-505AB2191468}"/>
              </a:ext>
            </a:extLst>
          </p:cNvPr>
          <p:cNvSpPr/>
          <p:nvPr/>
        </p:nvSpPr>
        <p:spPr>
          <a:xfrm>
            <a:off x="1023280" y="1724860"/>
            <a:ext cx="1039266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Span</a:t>
            </a:r>
          </a:p>
        </p:txBody>
      </p:sp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7191A150-D919-79C8-32FC-741BE7E7E8EC}"/>
              </a:ext>
            </a:extLst>
          </p:cNvPr>
          <p:cNvSpPr/>
          <p:nvPr/>
        </p:nvSpPr>
        <p:spPr>
          <a:xfrm>
            <a:off x="7685805" y="1833755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10" name="Rektangel med rundade hörn 9">
            <a:extLst>
              <a:ext uri="{FF2B5EF4-FFF2-40B4-BE49-F238E27FC236}">
                <a16:creationId xmlns:a16="http://schemas.microsoft.com/office/drawing/2014/main" id="{2644E8E3-2A54-29B8-7A55-36416405BF12}"/>
              </a:ext>
            </a:extLst>
          </p:cNvPr>
          <p:cNvSpPr/>
          <p:nvPr/>
        </p:nvSpPr>
        <p:spPr>
          <a:xfrm>
            <a:off x="1868330" y="2933550"/>
            <a:ext cx="954761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Logs</a:t>
            </a:r>
          </a:p>
        </p:txBody>
      </p:sp>
      <p:sp>
        <p:nvSpPr>
          <p:cNvPr id="12" name="Rektangel med rundade hörn 11">
            <a:extLst>
              <a:ext uri="{FF2B5EF4-FFF2-40B4-BE49-F238E27FC236}">
                <a16:creationId xmlns:a16="http://schemas.microsoft.com/office/drawing/2014/main" id="{05377034-BE60-C7FF-DEC5-9E6F40A86FC2}"/>
              </a:ext>
            </a:extLst>
          </p:cNvPr>
          <p:cNvSpPr/>
          <p:nvPr/>
        </p:nvSpPr>
        <p:spPr>
          <a:xfrm>
            <a:off x="7685805" y="3064198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2" name="Rektangel med rundade hörn 1">
            <a:extLst>
              <a:ext uri="{FF2B5EF4-FFF2-40B4-BE49-F238E27FC236}">
                <a16:creationId xmlns:a16="http://schemas.microsoft.com/office/drawing/2014/main" id="{BBAD6BEF-E2AA-0FF6-C819-CC1C13046E79}"/>
              </a:ext>
            </a:extLst>
          </p:cNvPr>
          <p:cNvSpPr/>
          <p:nvPr/>
        </p:nvSpPr>
        <p:spPr>
          <a:xfrm>
            <a:off x="1165736" y="185550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4A585A19-1A7F-F252-AD55-66B1B02F90DC}"/>
              </a:ext>
            </a:extLst>
          </p:cNvPr>
          <p:cNvSpPr/>
          <p:nvPr/>
        </p:nvSpPr>
        <p:spPr>
          <a:xfrm>
            <a:off x="2408579" y="1856147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8" name="Rektangel med rundade hörn 7">
            <a:extLst>
              <a:ext uri="{FF2B5EF4-FFF2-40B4-BE49-F238E27FC236}">
                <a16:creationId xmlns:a16="http://schemas.microsoft.com/office/drawing/2014/main" id="{48E83D85-F1B8-B182-B0A7-77A9E5A9F443}"/>
              </a:ext>
            </a:extLst>
          </p:cNvPr>
          <p:cNvSpPr/>
          <p:nvPr/>
        </p:nvSpPr>
        <p:spPr>
          <a:xfrm>
            <a:off x="1997990" y="3063559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9" name="Rektangel med rundade hörn 8">
            <a:extLst>
              <a:ext uri="{FF2B5EF4-FFF2-40B4-BE49-F238E27FC236}">
                <a16:creationId xmlns:a16="http://schemas.microsoft.com/office/drawing/2014/main" id="{912C279E-1229-F8E8-78B3-7CE1D545CAC6}"/>
              </a:ext>
            </a:extLst>
          </p:cNvPr>
          <p:cNvSpPr/>
          <p:nvPr/>
        </p:nvSpPr>
        <p:spPr>
          <a:xfrm>
            <a:off x="3240833" y="306419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13" name="Rektangel med rundade hörn 12">
            <a:extLst>
              <a:ext uri="{FF2B5EF4-FFF2-40B4-BE49-F238E27FC236}">
                <a16:creationId xmlns:a16="http://schemas.microsoft.com/office/drawing/2014/main" id="{029B6B2B-45E1-DF03-C627-9562DE1CD786}"/>
              </a:ext>
            </a:extLst>
          </p:cNvPr>
          <p:cNvSpPr/>
          <p:nvPr/>
        </p:nvSpPr>
        <p:spPr>
          <a:xfrm>
            <a:off x="3651422" y="1855508"/>
            <a:ext cx="1573721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ParentSpanId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6138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EA32FFF9-D597-29A3-4CFE-3A2BDE5F4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07"/>
          <a:stretch/>
        </p:blipFill>
        <p:spPr>
          <a:xfrm>
            <a:off x="106017" y="198783"/>
            <a:ext cx="10909649" cy="66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03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C29D5F83-E841-0B4E-F34B-A9F94DAF9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"/>
          <a:stretch/>
        </p:blipFill>
        <p:spPr>
          <a:xfrm>
            <a:off x="106017" y="474890"/>
            <a:ext cx="12772181" cy="59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8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text, skärmbild&#10;&#10;Automatiskt genererad beskrivning">
            <a:extLst>
              <a:ext uri="{FF2B5EF4-FFF2-40B4-BE49-F238E27FC236}">
                <a16:creationId xmlns:a16="http://schemas.microsoft.com/office/drawing/2014/main" id="{F7E002C2-4EC3-671E-023E-659D7F449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"/>
            <a:ext cx="12192000" cy="67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15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programvara, Multimedieprogram, Datorikon&#10;&#10;Automatiskt genererad beskrivning">
            <a:extLst>
              <a:ext uri="{FF2B5EF4-FFF2-40B4-BE49-F238E27FC236}">
                <a16:creationId xmlns:a16="http://schemas.microsoft.com/office/drawing/2014/main" id="{0874CD35-56A6-0640-7150-DA0CDCAA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76985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History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correlation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3rd party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DynaTrace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ApplicationInsights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Zipkin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Jaeger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OpenTracing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OpenCensus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unified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- 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3247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Visualizing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781371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  <p:pic>
        <p:nvPicPr>
          <p:cNvPr id="6" name="Bildobjekt 5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48F71CF5-E4D7-D942-43E5-3E070DBE5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1" t="47713" r="75272" b="14449"/>
          <a:stretch/>
        </p:blipFill>
        <p:spPr>
          <a:xfrm>
            <a:off x="549964" y="3252948"/>
            <a:ext cx="2464905" cy="2521226"/>
          </a:xfrm>
          <a:prstGeom prst="rect">
            <a:avLst/>
          </a:prstGeom>
        </p:spPr>
      </p:pic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F78C98DF-9A41-D647-84F8-B76AE7D10F4B}"/>
              </a:ext>
            </a:extLst>
          </p:cNvPr>
          <p:cNvSpPr/>
          <p:nvPr/>
        </p:nvSpPr>
        <p:spPr>
          <a:xfrm>
            <a:off x="702363" y="2523344"/>
            <a:ext cx="2464905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This</a:t>
            </a:r>
            <a:r>
              <a:rPr lang="sv-SE" dirty="0"/>
              <a:t> is a </a:t>
            </a:r>
            <a:r>
              <a:rPr lang="sv-SE" dirty="0" err="1"/>
              <a:t>graph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56495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rvice graph view">
            <a:extLst>
              <a:ext uri="{FF2B5EF4-FFF2-40B4-BE49-F238E27FC236}">
                <a16:creationId xmlns:a16="http://schemas.microsoft.com/office/drawing/2014/main" id="{F3DC4997-E41F-30EA-7B7D-E762019CC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893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isualize Service Ownership and Application Boundaries in the Service Map |  Datadog">
            <a:extLst>
              <a:ext uri="{FF2B5EF4-FFF2-40B4-BE49-F238E27FC236}">
                <a16:creationId xmlns:a16="http://schemas.microsoft.com/office/drawing/2014/main" id="{470B180E-BA74-D936-1647-C15EC6853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12992" r="15640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5204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istributed Tracing :: Istio Service Mesh Workshop">
            <a:extLst>
              <a:ext uri="{FF2B5EF4-FFF2-40B4-BE49-F238E27FC236}">
                <a16:creationId xmlns:a16="http://schemas.microsoft.com/office/drawing/2014/main" id="{D29327DF-6790-097E-2C64-A557742C5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177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…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Meh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30164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40176452-41D7-FB83-B358-25E5BEB2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" y="0"/>
            <a:ext cx="12176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8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Multimedieprogram, Grafikprogramvara, 3D-modellering&#10;&#10;Automatiskt genererad beskrivning">
            <a:extLst>
              <a:ext uri="{FF2B5EF4-FFF2-40B4-BE49-F238E27FC236}">
                <a16:creationId xmlns:a16="http://schemas.microsoft.com/office/drawing/2014/main" id="{FAA9FCF2-3124-9F4F-2E88-9CB7183B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95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text, programvara, Multimedieprogram&#10;&#10;Automatiskt genererad beskrivning">
            <a:extLst>
              <a:ext uri="{FF2B5EF4-FFF2-40B4-BE49-F238E27FC236}">
                <a16:creationId xmlns:a16="http://schemas.microsoft.com/office/drawing/2014/main" id="{C91BCD73-A0E0-3324-A489-92E628D31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33"/>
            <a:ext cx="12199537" cy="6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83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OK,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Great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is the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price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414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877C61-BC76-43DC-475F-93758EE1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464CAF1-F27E-59E8-DCBB-50F44651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Health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Diagnostics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/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understanding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flows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48464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carries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span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flags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W3C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Context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specification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crucial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maintaining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continuity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systems.</a:t>
            </a:r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complements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services.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vendor-specific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information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covered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783049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</a:t>
            </a:r>
          </a:p>
          <a:p>
            <a:pPr algn="l"/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Transferring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string-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pairs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 to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especially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size-optimized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binary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just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bytes,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additional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~50 bytes in the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text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significant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570292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br>
              <a:rPr lang="sv-SE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needs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reasoning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experiences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traffic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volumes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1042395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subset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supports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ParentBasedSampler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TraceIdRatioBasedSampler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calls,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means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less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impact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less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required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170086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await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concurrent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OCPP EV-Charger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And…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those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two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separate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 Is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</a:t>
            </a:r>
          </a:p>
        </p:txBody>
      </p:sp>
    </p:spTree>
    <p:extLst>
      <p:ext uri="{BB962C8B-B14F-4D97-AF65-F5344CB8AC3E}">
        <p14:creationId xmlns:p14="http://schemas.microsoft.com/office/powerpoint/2010/main" val="2662673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challenging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aspect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designing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deciding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their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length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long-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running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or short?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workflows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recorded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single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comprise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several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smaller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long vs short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7023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C704A6D0-AD28-5681-0BDC-8B2C0193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70" y="0"/>
            <a:ext cx="533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072391EA-0D84-93E5-D295-0C48E4D62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63" b="85079"/>
          <a:stretch/>
        </p:blipFill>
        <p:spPr bwMode="auto">
          <a:xfrm>
            <a:off x="0" y="0"/>
            <a:ext cx="3941802" cy="359228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Rak 5">
            <a:extLst>
              <a:ext uri="{FF2B5EF4-FFF2-40B4-BE49-F238E27FC236}">
                <a16:creationId xmlns:a16="http://schemas.microsoft.com/office/drawing/2014/main" id="{9FEA2652-4D5F-C219-5BB2-A9B3E215185E}"/>
              </a:ext>
            </a:extLst>
          </p:cNvPr>
          <p:cNvCxnSpPr>
            <a:cxnSpLocks/>
          </p:cNvCxnSpPr>
          <p:nvPr/>
        </p:nvCxnSpPr>
        <p:spPr>
          <a:xfrm flipV="1">
            <a:off x="3941802" y="1027043"/>
            <a:ext cx="1279555" cy="2565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ktangel 6">
            <a:extLst>
              <a:ext uri="{FF2B5EF4-FFF2-40B4-BE49-F238E27FC236}">
                <a16:creationId xmlns:a16="http://schemas.microsoft.com/office/drawing/2014/main" id="{DB70E091-2F9B-22F4-A016-33CE7E972CD8}"/>
              </a:ext>
            </a:extLst>
          </p:cNvPr>
          <p:cNvSpPr/>
          <p:nvPr/>
        </p:nvSpPr>
        <p:spPr>
          <a:xfrm>
            <a:off x="4260170" y="0"/>
            <a:ext cx="961187" cy="1027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53661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Demo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Proto.Actor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Cluster Tests</a:t>
            </a:r>
          </a:p>
        </p:txBody>
      </p:sp>
    </p:spTree>
    <p:extLst>
      <p:ext uri="{BB962C8B-B14F-4D97-AF65-F5344CB8AC3E}">
        <p14:creationId xmlns:p14="http://schemas.microsoft.com/office/powerpoint/2010/main" val="34693588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programvara, Multimedieprogram&#10;&#10;Automatiskt genererad beskrivning">
            <a:extLst>
              <a:ext uri="{FF2B5EF4-FFF2-40B4-BE49-F238E27FC236}">
                <a16:creationId xmlns:a16="http://schemas.microsoft.com/office/drawing/2014/main" id="{BFC97CB2-8956-213F-9F89-AA0738037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17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rogramvara, text, Multimedieprogram, Grafikprogramvara&#10;&#10;Automatiskt genererad beskrivning">
            <a:extLst>
              <a:ext uri="{FF2B5EF4-FFF2-40B4-BE49-F238E27FC236}">
                <a16:creationId xmlns:a16="http://schemas.microsoft.com/office/drawing/2014/main" id="{5B633564-4C9E-0D15-9DA8-6B962C39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99"/>
            <a:ext cx="12192000" cy="68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94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2851827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skärmbild, diagram, Grafikprogramvara, Multimedieprogram&#10;&#10;Automatiskt genererad beskrivning">
            <a:extLst>
              <a:ext uri="{FF2B5EF4-FFF2-40B4-BE49-F238E27FC236}">
                <a16:creationId xmlns:a16="http://schemas.microsoft.com/office/drawing/2014/main" id="{0771C60A-514B-D689-D4AA-167229FE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33"/>
            <a:ext cx="12192000" cy="68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656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Code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39314213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Baggage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702218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51349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4371902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2994075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1EA5613-E9F6-3DD6-EF94-590923C95725}"/>
              </a:ext>
            </a:extLst>
          </p:cNvPr>
          <p:cNvSpPr/>
          <p:nvPr/>
        </p:nvSpPr>
        <p:spPr>
          <a:xfrm>
            <a:off x="2843752" y="4677179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828924" y="5222888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274366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 POST /</a:t>
            </a:r>
            <a:r>
              <a:rPr lang="sv-SE" dirty="0" err="1"/>
              <a:t>api</a:t>
            </a:r>
            <a:r>
              <a:rPr lang="sv-SE" dirty="0"/>
              <a:t>/</a:t>
            </a:r>
            <a:r>
              <a:rPr lang="sv-SE" dirty="0" err="1"/>
              <a:t>customer</a:t>
            </a:r>
            <a:endParaRPr lang="sv-SE" dirty="0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C873EBB2-9CE5-205E-1003-545A58EC815C}"/>
              </a:ext>
            </a:extLst>
          </p:cNvPr>
          <p:cNvSpPr/>
          <p:nvPr/>
        </p:nvSpPr>
        <p:spPr>
          <a:xfrm>
            <a:off x="1850232" y="3065008"/>
            <a:ext cx="4527574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.</a:t>
            </a:r>
            <a:r>
              <a:rPr lang="sv-SE" dirty="0" err="1"/>
              <a:t>SomeMethod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880621C8-EF5D-25DC-6D0F-437E5EAEC88E}"/>
              </a:ext>
            </a:extLst>
          </p:cNvPr>
          <p:cNvSpPr/>
          <p:nvPr/>
        </p:nvSpPr>
        <p:spPr>
          <a:xfrm>
            <a:off x="2334985" y="3743325"/>
            <a:ext cx="3862999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CustomerService.DataAccessLayer</a:t>
            </a:r>
            <a:endParaRPr lang="sv-SE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CB75DF5-BB4C-9285-5324-51709FE04004}"/>
              </a:ext>
            </a:extLst>
          </p:cNvPr>
          <p:cNvSpPr/>
          <p:nvPr/>
        </p:nvSpPr>
        <p:spPr>
          <a:xfrm>
            <a:off x="2828924" y="4421642"/>
            <a:ext cx="3267076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SqlClient</a:t>
            </a:r>
            <a:endParaRPr lang="sv-SE" dirty="0"/>
          </a:p>
        </p:txBody>
      </p:sp>
      <p:sp>
        <p:nvSpPr>
          <p:cNvPr id="19" name="Höger klammerparentes 18">
            <a:extLst>
              <a:ext uri="{FF2B5EF4-FFF2-40B4-BE49-F238E27FC236}">
                <a16:creationId xmlns:a16="http://schemas.microsoft.com/office/drawing/2014/main" id="{EE8C47A6-4B13-78A0-4F87-8F511832E6E5}"/>
              </a:ext>
            </a:extLst>
          </p:cNvPr>
          <p:cNvSpPr/>
          <p:nvPr/>
        </p:nvSpPr>
        <p:spPr>
          <a:xfrm>
            <a:off x="6734993" y="3065008"/>
            <a:ext cx="814927" cy="2052766"/>
          </a:xfrm>
          <a:prstGeom prst="rightBrace">
            <a:avLst/>
          </a:prstGeom>
          <a:ln w="50800">
            <a:solidFill>
              <a:srgbClr val="776A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6DFE87A2-950B-C986-042F-AC5448E669B6}"/>
              </a:ext>
            </a:extLst>
          </p:cNvPr>
          <p:cNvSpPr txBox="1"/>
          <p:nvPr/>
        </p:nvSpPr>
        <p:spPr>
          <a:xfrm>
            <a:off x="7729536" y="3799003"/>
            <a:ext cx="2529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6472516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sure it ”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instrumented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up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teams understand the benefit and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people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gravitate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back to just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logs.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Adoption</a:t>
            </a:r>
          </a:p>
        </p:txBody>
      </p:sp>
    </p:spTree>
    <p:extLst>
      <p:ext uri="{BB962C8B-B14F-4D97-AF65-F5344CB8AC3E}">
        <p14:creationId xmlns:p14="http://schemas.microsoft.com/office/powerpoint/2010/main" val="39264924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questions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2246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&lt;= focus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</a:t>
            </a:r>
            <a:endParaRPr lang="sv-SE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02494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&lt;= focus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from a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pov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70798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do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debug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systems?</a:t>
            </a:r>
          </a:p>
        </p:txBody>
      </p:sp>
    </p:spTree>
    <p:extLst>
      <p:ext uri="{BB962C8B-B14F-4D97-AF65-F5344CB8AC3E}">
        <p14:creationId xmlns:p14="http://schemas.microsoft.com/office/powerpoint/2010/main" val="4073106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30899</TotalTime>
  <Words>768</Words>
  <Application>Microsoft Macintosh PowerPoint</Application>
  <PresentationFormat>Bredbild</PresentationFormat>
  <Paragraphs>170</Paragraphs>
  <Slides>68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68</vt:i4>
      </vt:variant>
    </vt:vector>
  </HeadingPairs>
  <TitlesOfParts>
    <vt:vector size="74" baseType="lpstr">
      <vt:lpstr>Aharoni</vt:lpstr>
      <vt:lpstr>Aptos</vt:lpstr>
      <vt:lpstr>Aptos Display</vt:lpstr>
      <vt:lpstr>Arial</vt:lpstr>
      <vt:lpstr>Söhne</vt:lpstr>
      <vt:lpstr>Office-tema</vt:lpstr>
      <vt:lpstr>PowerPoint-presentation</vt:lpstr>
      <vt:lpstr>PowerPoint-presentation</vt:lpstr>
      <vt:lpstr>What is OpenTelemetry?</vt:lpstr>
      <vt:lpstr>History of observability</vt:lpstr>
      <vt:lpstr>Use cases for observability?</vt:lpstr>
      <vt:lpstr>The trinity of observability</vt:lpstr>
      <vt:lpstr>The trinity of observability</vt:lpstr>
      <vt:lpstr>The trinity of observability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Overhead when using HTTP</vt:lpstr>
      <vt:lpstr>Overhead</vt:lpstr>
      <vt:lpstr>Overhead</vt:lpstr>
      <vt:lpstr>Sampling</vt:lpstr>
      <vt:lpstr>Considerations, async spans</vt:lpstr>
      <vt:lpstr>Considerations, long vs short traces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Adoption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Roger Johansson</dc:creator>
  <cp:lastModifiedBy>Roger Johansson</cp:lastModifiedBy>
  <cp:revision>168</cp:revision>
  <dcterms:created xsi:type="dcterms:W3CDTF">2024-02-18T15:56:46Z</dcterms:created>
  <dcterms:modified xsi:type="dcterms:W3CDTF">2024-04-16T14:58:44Z</dcterms:modified>
</cp:coreProperties>
</file>